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elegraf" charset="1" panose="00000500000000000000"/>
      <p:regular r:id="rId15"/>
    </p:embeddedFont>
    <p:embeddedFont>
      <p:font typeface="Helvetica World" charset="1" panose="020B0500040000020004"/>
      <p:regular r:id="rId16"/>
    </p:embeddedFont>
    <p:embeddedFont>
      <p:font typeface="Helvetica World Bold" charset="1" panose="020B0800040000020004"/>
      <p:regular r:id="rId17"/>
    </p:embeddedFont>
    <p:embeddedFont>
      <p:font typeface="Telegraf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slide5.xml" Type="http://schemas.openxmlformats.org/officeDocument/2006/relationships/slide"/><Relationship Id="rId4" Target="slide6.xml" Type="http://schemas.openxmlformats.org/officeDocument/2006/relationships/slid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6460" y="2776142"/>
            <a:ext cx="11393413" cy="299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88"/>
              </a:lnSpc>
            </a:pPr>
            <a:r>
              <a:rPr lang="en-US" sz="10262" spc="-410">
                <a:solidFill>
                  <a:srgbClr val="C1FF72"/>
                </a:solidFill>
                <a:latin typeface="Telegraf"/>
                <a:ea typeface="Telegraf"/>
                <a:cs typeface="Telegraf"/>
                <a:sym typeface="Telegraf"/>
              </a:rPr>
              <a:t>VeriSync</a:t>
            </a:r>
            <a:r>
              <a:rPr lang="en-US" sz="10262" spc="-41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- No more “</a:t>
            </a:r>
            <a:r>
              <a:rPr lang="en-US" sz="10262" spc="-410">
                <a:solidFill>
                  <a:srgbClr val="38B6FF"/>
                </a:solidFill>
                <a:latin typeface="Telegraf"/>
                <a:ea typeface="Telegraf"/>
                <a:cs typeface="Telegraf"/>
                <a:sym typeface="Telegraf"/>
              </a:rPr>
              <a:t>trust me bro</a:t>
            </a:r>
            <a:r>
              <a:rPr lang="en-US" sz="10262" spc="-41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”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791178"/>
            <a:ext cx="704480" cy="704480"/>
          </a:xfrm>
          <a:custGeom>
            <a:avLst/>
            <a:gdLst/>
            <a:ahLst/>
            <a:cxnLst/>
            <a:rect r="r" b="b" t="t" l="l"/>
            <a:pathLst>
              <a:path h="704480" w="704480">
                <a:moveTo>
                  <a:pt x="0" y="0"/>
                </a:moveTo>
                <a:lnTo>
                  <a:pt x="704480" y="0"/>
                </a:lnTo>
                <a:lnTo>
                  <a:pt x="704480" y="704480"/>
                </a:lnTo>
                <a:lnTo>
                  <a:pt x="0" y="70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96832"/>
            <a:ext cx="68189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Aarav &amp; Tarun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5004635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28700" y="5969710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7561501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>
                <a:solidFill>
                  <a:srgbClr val="6900FF"/>
                </a:solidFill>
                <a:latin typeface="Telegraf"/>
                <a:ea typeface="Telegraf"/>
                <a:cs typeface="Telegraf"/>
                <a:sym typeface="Telegraf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03614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2" action="ppaction://hlinksldjump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61619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3" action="ppaction://hlinksldjump"/>
              </a:rPr>
              <a:t>The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19625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4" action="ppaction://hlinksldjump"/>
              </a:rPr>
              <a:t>The Solution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8302502"/>
            <a:ext cx="19761262" cy="1994730"/>
            <a:chOff x="0" y="0"/>
            <a:chExt cx="26348350" cy="2659640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029285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true" rot="-5400000">
              <a:off x="7216385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8" y="4694511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5400000">
              <a:off x="410072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1"/>
                  </a:lnTo>
                  <a:lnTo>
                    <a:pt x="0" y="46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true" rot="-5400000">
              <a:off x="1024257" y="-1024257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1"/>
                  </a:moveTo>
                  <a:lnTo>
                    <a:pt x="2645997" y="4694511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1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2267809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8" y="0"/>
                  </a:lnTo>
                  <a:lnTo>
                    <a:pt x="2645998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true" rot="-5400000">
              <a:off x="19601625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8" y="4694512"/>
                  </a:lnTo>
                  <a:lnTo>
                    <a:pt x="2645998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1648596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0"/>
                  </a:moveTo>
                  <a:lnTo>
                    <a:pt x="2645997" y="0"/>
                  </a:lnTo>
                  <a:lnTo>
                    <a:pt x="2645997" y="4694512"/>
                  </a:lnTo>
                  <a:lnTo>
                    <a:pt x="0" y="469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-5400000">
              <a:off x="13409497" y="-1010614"/>
              <a:ext cx="2645997" cy="4694512"/>
            </a:xfrm>
            <a:custGeom>
              <a:avLst/>
              <a:gdLst/>
              <a:ahLst/>
              <a:cxnLst/>
              <a:rect r="r" b="b" t="t" l="l"/>
              <a:pathLst>
                <a:path h="4694512" w="2645997">
                  <a:moveTo>
                    <a:pt x="0" y="4694512"/>
                  </a:moveTo>
                  <a:lnTo>
                    <a:pt x="2645997" y="4694512"/>
                  </a:lnTo>
                  <a:lnTo>
                    <a:pt x="2645997" y="0"/>
                  </a:lnTo>
                  <a:lnTo>
                    <a:pt x="0" y="0"/>
                  </a:lnTo>
                  <a:lnTo>
                    <a:pt x="0" y="4694512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 flipV="true">
            <a:off x="1028700" y="4039559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3295656"/>
            <a:ext cx="5948211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pc="4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TOPICS COVERED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60778" y="4303614"/>
            <a:ext cx="594821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Targeted Users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6589" y="-387771"/>
            <a:ext cx="8761411" cy="10674771"/>
            <a:chOff x="0" y="0"/>
            <a:chExt cx="812800" cy="990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90303"/>
            </a:xfrm>
            <a:custGeom>
              <a:avLst/>
              <a:gdLst/>
              <a:ahLst/>
              <a:cxnLst/>
              <a:rect r="r" b="b" t="t" l="l"/>
              <a:pathLst>
                <a:path h="9903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90303"/>
                  </a:lnTo>
                  <a:lnTo>
                    <a:pt x="0" y="990303"/>
                  </a:lnTo>
                  <a:close/>
                </a:path>
              </a:pathLst>
            </a:custGeom>
            <a:blipFill>
              <a:blip r:embed="rId2"/>
              <a:stretch>
                <a:fillRect l="-41378" t="0" r="-4137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7283" y="3413243"/>
            <a:ext cx="7438873" cy="58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13" indent="-296856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application is a blockchain-based resume verification system that connects universities, students, and employers on a single secure platform.</a:t>
            </a:r>
          </a:p>
          <a:p>
            <a:pPr algn="l" marL="593713" indent="-296856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It allows universities to upload and verify academic credentials on the blockchain, enabling students to create tamper-proof digital resumes.</a:t>
            </a:r>
          </a:p>
          <a:p>
            <a:pPr algn="l" marL="593713" indent="-296856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Employers can instantly search and validate a candidate’s educational and professional history, ensuring trust, transparency, and authenticity in hiring.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3450"/>
            <a:ext cx="81153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06822" cy="5342382"/>
            <a:chOff x="0" y="0"/>
            <a:chExt cx="871554" cy="5605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1554" cy="560524"/>
            </a:xfrm>
            <a:custGeom>
              <a:avLst/>
              <a:gdLst/>
              <a:ahLst/>
              <a:cxnLst/>
              <a:rect r="r" b="b" t="t" l="l"/>
              <a:pathLst>
                <a:path h="560524" w="871554">
                  <a:moveTo>
                    <a:pt x="0" y="0"/>
                  </a:moveTo>
                  <a:lnTo>
                    <a:pt x="871554" y="0"/>
                  </a:lnTo>
                  <a:lnTo>
                    <a:pt x="871554" y="560524"/>
                  </a:lnTo>
                  <a:lnTo>
                    <a:pt x="0" y="560524"/>
                  </a:lnTo>
                  <a:close/>
                </a:path>
              </a:pathLst>
            </a:custGeom>
            <a:blipFill>
              <a:blip r:embed="rId2"/>
              <a:stretch>
                <a:fillRect l="-13207" t="0" r="-13207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10255221" y="3172248"/>
            <a:ext cx="700407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55221" y="5891982"/>
            <a:ext cx="7004079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6671373"/>
            <a:ext cx="81153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 spc="-351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Target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55221" y="1028700"/>
            <a:ext cx="6732866" cy="2334201"/>
            <a:chOff x="0" y="0"/>
            <a:chExt cx="8977155" cy="31122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8977155" cy="711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06"/>
                </a:lnSpc>
              </a:pPr>
              <a:r>
                <a:rPr lang="en-US" sz="3076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Students / Job Seekers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62075"/>
              <a:ext cx="8977155" cy="2250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3732" indent="-201866" lvl="1">
                <a:lnSpc>
                  <a:spcPts val="2617"/>
                </a:lnSpc>
                <a:buFont typeface="Arial"/>
                <a:buChar char="•"/>
              </a:pPr>
              <a:r>
                <a:rPr lang="en-US" sz="186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Create verified digital resumes using blockchain-validated credentials.</a:t>
              </a:r>
            </a:p>
            <a:p>
              <a:pPr algn="l" marL="403732" indent="-201866" lvl="1">
                <a:lnSpc>
                  <a:spcPts val="2617"/>
                </a:lnSpc>
                <a:buFont typeface="Arial"/>
                <a:buChar char="•"/>
              </a:pPr>
              <a:r>
                <a:rPr lang="en-US" sz="186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Control who can access their academic and professional data.</a:t>
              </a:r>
            </a:p>
            <a:p>
              <a:pPr algn="l" marL="0" indent="0" lvl="0">
                <a:lnSpc>
                  <a:spcPts val="32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55221" y="3998166"/>
            <a:ext cx="7004079" cy="1825453"/>
            <a:chOff x="0" y="0"/>
            <a:chExt cx="9338772" cy="24339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9338772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Employers / Recruiters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8719"/>
              <a:ext cx="9338772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Instantly verify candidate credentials without third-party background checks.</a:t>
              </a:r>
            </a:p>
            <a:p>
              <a:pPr algn="l" marL="474981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Reduce hiring risks caused by fraudulent resumes.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55221" y="6717900"/>
            <a:ext cx="7004079" cy="1844503"/>
            <a:chOff x="0" y="0"/>
            <a:chExt cx="9338772" cy="245933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9338772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Government / Regulatory Agencies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08244"/>
              <a:ext cx="9338772" cy="1551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Oversee and audit credential authenticity for compliance and trust.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899969"/>
            <a:ext cx="1623060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Problem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9134475" y="-196204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0" y="6866313"/>
                </a:moveTo>
                <a:lnTo>
                  <a:pt x="9144000" y="6866313"/>
                </a:lnTo>
                <a:lnTo>
                  <a:pt x="9144000" y="0"/>
                </a:lnTo>
                <a:lnTo>
                  <a:pt x="0" y="0"/>
                </a:lnTo>
                <a:lnTo>
                  <a:pt x="0" y="6866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-1722813"/>
            <a:ext cx="9144000" cy="6866313"/>
          </a:xfrm>
          <a:custGeom>
            <a:avLst/>
            <a:gdLst/>
            <a:ahLst/>
            <a:cxnLst/>
            <a:rect r="r" b="b" t="t" l="l"/>
            <a:pathLst>
              <a:path h="6866313" w="9144000">
                <a:moveTo>
                  <a:pt x="9144000" y="0"/>
                </a:moveTo>
                <a:lnTo>
                  <a:pt x="0" y="0"/>
                </a:lnTo>
                <a:lnTo>
                  <a:pt x="0" y="6866313"/>
                </a:lnTo>
                <a:lnTo>
                  <a:pt x="9144000" y="686631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66420" y="1691469"/>
            <a:ext cx="15887166" cy="68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2936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Fake or Manipulated Resumes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Many candidates submit falsified degrees or experience.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Employers struggle to confirm authenticity quickly.</a:t>
            </a:r>
          </a:p>
          <a:p>
            <a:pPr algn="l">
              <a:lnSpc>
                <a:spcPts val="4111"/>
              </a:lnSpc>
            </a:pPr>
            <a:r>
              <a:rPr lang="en-US" sz="2936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Time-Consuming Verification Process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Manual background checks are slow, expensive, and prone to error.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Each verification requires contacting multiple institutions.</a:t>
            </a:r>
          </a:p>
          <a:p>
            <a:pPr algn="l">
              <a:lnSpc>
                <a:spcPts val="4111"/>
              </a:lnSpc>
            </a:pPr>
            <a:r>
              <a:rPr lang="en-US" sz="2936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Lack of Centralized &amp; Trusted Platform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Universities, students, and employers operate in silos.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unified system to verify credentials efficiently.</a:t>
            </a:r>
          </a:p>
          <a:p>
            <a:pPr algn="l">
              <a:lnSpc>
                <a:spcPts val="4111"/>
              </a:lnSpc>
            </a:pPr>
            <a:r>
              <a:rPr lang="en-US" sz="2936" u="sng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Tampering &amp; Security Risks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Traditional databases can be altered or hacked.</a:t>
            </a:r>
          </a:p>
          <a:p>
            <a:pPr algn="l" marL="633995" indent="-316997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Credentials</a:t>
            </a:r>
            <a:r>
              <a:rPr lang="en-US" sz="293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lose credibility when not securely stored.</a:t>
            </a:r>
          </a:p>
          <a:p>
            <a:pPr algn="l" marL="0" indent="0" lvl="0">
              <a:lnSpc>
                <a:spcPts val="41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10747854" y="1281911"/>
            <a:ext cx="10292715" cy="7728893"/>
          </a:xfrm>
          <a:custGeom>
            <a:avLst/>
            <a:gdLst/>
            <a:ahLst/>
            <a:cxnLst/>
            <a:rect r="r" b="b" t="t" l="l"/>
            <a:pathLst>
              <a:path h="7728893" w="10292715">
                <a:moveTo>
                  <a:pt x="0" y="7728893"/>
                </a:moveTo>
                <a:lnTo>
                  <a:pt x="10292715" y="7728893"/>
                </a:lnTo>
                <a:lnTo>
                  <a:pt x="10292715" y="0"/>
                </a:lnTo>
                <a:lnTo>
                  <a:pt x="0" y="0"/>
                </a:lnTo>
                <a:lnTo>
                  <a:pt x="0" y="772889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213" y="514465"/>
            <a:ext cx="1101059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5800" spc="-232" u="sng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Solution: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7346" y="3177936"/>
            <a:ext cx="21910490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0"/>
              </a:lnSpc>
              <a:spcBef>
                <a:spcPct val="0"/>
              </a:spcBef>
            </a:pPr>
            <a:r>
              <a:rPr lang="en-US" sz="20000" spc="-800">
                <a:solidFill>
                  <a:srgbClr val="4200A1"/>
                </a:solidFill>
                <a:latin typeface="Telegraf"/>
                <a:ea typeface="Telegraf"/>
                <a:cs typeface="Telegraf"/>
                <a:sym typeface="Telegraf"/>
              </a:rPr>
              <a:t>VERISYNC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55662"/>
            <a:ext cx="1187838" cy="1187838"/>
          </a:xfrm>
          <a:custGeom>
            <a:avLst/>
            <a:gdLst/>
            <a:ahLst/>
            <a:cxnLst/>
            <a:rect r="r" b="b" t="t" l="l"/>
            <a:pathLst>
              <a:path h="1187838" w="1187838">
                <a:moveTo>
                  <a:pt x="0" y="0"/>
                </a:moveTo>
                <a:lnTo>
                  <a:pt x="1187838" y="0"/>
                </a:lnTo>
                <a:lnTo>
                  <a:pt x="1187838" y="1187838"/>
                </a:lnTo>
                <a:lnTo>
                  <a:pt x="0" y="118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51938" y="3955662"/>
            <a:ext cx="1167648" cy="1187838"/>
            <a:chOff x="0" y="0"/>
            <a:chExt cx="1556864" cy="1583783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-399501" y="399501"/>
              <a:ext cx="1583783" cy="784782"/>
            </a:xfrm>
            <a:custGeom>
              <a:avLst/>
              <a:gdLst/>
              <a:ahLst/>
              <a:cxnLst/>
              <a:rect r="r" b="b" t="t" l="l"/>
              <a:pathLst>
                <a:path h="784782" w="1583783">
                  <a:moveTo>
                    <a:pt x="0" y="0"/>
                  </a:moveTo>
                  <a:lnTo>
                    <a:pt x="1583784" y="0"/>
                  </a:lnTo>
                  <a:lnTo>
                    <a:pt x="1583784" y="784782"/>
                  </a:lnTo>
                  <a:lnTo>
                    <a:pt x="0" y="78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01811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5400000">
              <a:off x="372581" y="399501"/>
              <a:ext cx="1583783" cy="784782"/>
            </a:xfrm>
            <a:custGeom>
              <a:avLst/>
              <a:gdLst/>
              <a:ahLst/>
              <a:cxnLst/>
              <a:rect r="r" b="b" t="t" l="l"/>
              <a:pathLst>
                <a:path h="784782" w="1583783">
                  <a:moveTo>
                    <a:pt x="1583784" y="0"/>
                  </a:moveTo>
                  <a:lnTo>
                    <a:pt x="0" y="0"/>
                  </a:lnTo>
                  <a:lnTo>
                    <a:pt x="0" y="784782"/>
                  </a:lnTo>
                  <a:lnTo>
                    <a:pt x="1583784" y="784782"/>
                  </a:lnTo>
                  <a:lnTo>
                    <a:pt x="158378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01811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908" y="5353659"/>
            <a:ext cx="5696508" cy="2341893"/>
            <a:chOff x="0" y="0"/>
            <a:chExt cx="7595344" cy="31225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595344" cy="91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✅ Verified Credentials on Blockchain</a:t>
              </a:r>
            </a:p>
            <a:p>
              <a:pPr algn="l">
                <a:lnSpc>
                  <a:spcPts val="2287"/>
                </a:lnSpc>
              </a:pPr>
              <a:r>
                <a:rPr lang="en-US" sz="190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Solves: Fake or manipulated resumes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90436"/>
              <a:ext cx="7595344" cy="1832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7468" indent="-203734" lvl="1">
                <a:lnSpc>
                  <a:spcPts val="26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Unive</a:t>
              </a:r>
              <a:r>
                <a:rPr lang="en-US" sz="1887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rsities issue verified degrees and certificates directly on the blockchain.</a:t>
              </a:r>
            </a:p>
            <a:p>
              <a:pPr algn="l" marL="407468" indent="-203734" lvl="1">
                <a:lnSpc>
                  <a:spcPts val="26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87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Ensures every record is authentic and cannot be altered.</a:t>
              </a:r>
            </a:p>
            <a:p>
              <a:pPr algn="l" marL="0" indent="0" lvl="0">
                <a:lnSpc>
                  <a:spcPts val="26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77296" y="5353659"/>
            <a:ext cx="4802665" cy="2872396"/>
            <a:chOff x="0" y="0"/>
            <a:chExt cx="6403554" cy="382986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403554" cy="134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⚡ Instant Verification System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Solves: Time-consuming background checks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57222"/>
              <a:ext cx="6403554" cy="2072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Employe</a:t>
              </a: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rs can instantly verify academic and employment details.</a:t>
              </a:r>
            </a:p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Eliminates third-party verification delays and costs.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60043" y="5353659"/>
            <a:ext cx="4584125" cy="2872396"/>
            <a:chOff x="0" y="0"/>
            <a:chExt cx="6112166" cy="38298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112166" cy="1349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🌐 Unified Digital Platform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Solves: Lack of centralized, trusted system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57222"/>
              <a:ext cx="6112166" cy="2072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Conn</a:t>
              </a: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ects universities, students, and employers in one secure ecosystem.</a:t>
              </a:r>
            </a:p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Streamlines the credential-sharing process.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33450"/>
            <a:ext cx="1199189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App Features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675175" y="3955662"/>
            <a:ext cx="1339017" cy="1187838"/>
            <a:chOff x="0" y="0"/>
            <a:chExt cx="1785356" cy="15837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2678" cy="1583783"/>
            </a:xfrm>
            <a:custGeom>
              <a:avLst/>
              <a:gdLst/>
              <a:ahLst/>
              <a:cxnLst/>
              <a:rect r="r" b="b" t="t" l="l"/>
              <a:pathLst>
                <a:path h="1583783" w="892678">
                  <a:moveTo>
                    <a:pt x="0" y="0"/>
                  </a:moveTo>
                  <a:lnTo>
                    <a:pt x="892678" y="0"/>
                  </a:lnTo>
                  <a:lnTo>
                    <a:pt x="892678" y="1583783"/>
                  </a:lnTo>
                  <a:lnTo>
                    <a:pt x="0" y="1583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true" rot="0">
              <a:off x="892678" y="0"/>
              <a:ext cx="892678" cy="1583783"/>
            </a:xfrm>
            <a:custGeom>
              <a:avLst/>
              <a:gdLst/>
              <a:ahLst/>
              <a:cxnLst/>
              <a:rect r="r" b="b" t="t" l="l"/>
              <a:pathLst>
                <a:path h="1583783" w="892678">
                  <a:moveTo>
                    <a:pt x="0" y="1583783"/>
                  </a:moveTo>
                  <a:lnTo>
                    <a:pt x="892678" y="1583783"/>
                  </a:lnTo>
                  <a:lnTo>
                    <a:pt x="892678" y="0"/>
                  </a:lnTo>
                  <a:lnTo>
                    <a:pt x="0" y="0"/>
                  </a:lnTo>
                  <a:lnTo>
                    <a:pt x="0" y="1583783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7542" y="3908832"/>
            <a:ext cx="1187838" cy="1187838"/>
          </a:xfrm>
          <a:custGeom>
            <a:avLst/>
            <a:gdLst/>
            <a:ahLst/>
            <a:cxnLst/>
            <a:rect r="r" b="b" t="t" l="l"/>
            <a:pathLst>
              <a:path h="1187838" w="1187838">
                <a:moveTo>
                  <a:pt x="0" y="0"/>
                </a:moveTo>
                <a:lnTo>
                  <a:pt x="1187838" y="0"/>
                </a:lnTo>
                <a:lnTo>
                  <a:pt x="1187838" y="1187838"/>
                </a:lnTo>
                <a:lnTo>
                  <a:pt x="0" y="118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4931" y="3799562"/>
            <a:ext cx="1167648" cy="1187838"/>
            <a:chOff x="0" y="0"/>
            <a:chExt cx="1556864" cy="1583783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-399501" y="399501"/>
              <a:ext cx="1583783" cy="784782"/>
            </a:xfrm>
            <a:custGeom>
              <a:avLst/>
              <a:gdLst/>
              <a:ahLst/>
              <a:cxnLst/>
              <a:rect r="r" b="b" t="t" l="l"/>
              <a:pathLst>
                <a:path h="784782" w="1583783">
                  <a:moveTo>
                    <a:pt x="0" y="0"/>
                  </a:moveTo>
                  <a:lnTo>
                    <a:pt x="1583784" y="0"/>
                  </a:lnTo>
                  <a:lnTo>
                    <a:pt x="1583784" y="784782"/>
                  </a:lnTo>
                  <a:lnTo>
                    <a:pt x="0" y="78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01811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5400000">
              <a:off x="372581" y="399501"/>
              <a:ext cx="1583783" cy="784782"/>
            </a:xfrm>
            <a:custGeom>
              <a:avLst/>
              <a:gdLst/>
              <a:ahLst/>
              <a:cxnLst/>
              <a:rect r="r" b="b" t="t" l="l"/>
              <a:pathLst>
                <a:path h="784782" w="1583783">
                  <a:moveTo>
                    <a:pt x="1583784" y="0"/>
                  </a:moveTo>
                  <a:lnTo>
                    <a:pt x="0" y="0"/>
                  </a:lnTo>
                  <a:lnTo>
                    <a:pt x="0" y="784782"/>
                  </a:lnTo>
                  <a:lnTo>
                    <a:pt x="1583784" y="784782"/>
                  </a:lnTo>
                  <a:lnTo>
                    <a:pt x="158378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01811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88750" y="5306829"/>
            <a:ext cx="5696508" cy="2035438"/>
            <a:chOff x="0" y="0"/>
            <a:chExt cx="7595344" cy="27139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7595344" cy="942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7"/>
                </a:lnSpc>
              </a:pPr>
              <a:r>
                <a:rPr lang="en-US" sz="250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🔒 Immutable &amp; Secure Data Storage</a:t>
              </a:r>
            </a:p>
            <a:p>
              <a:pPr algn="l">
                <a:lnSpc>
                  <a:spcPts val="2407"/>
                </a:lnSpc>
              </a:pPr>
              <a:r>
                <a:rPr lang="en-US" sz="200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Solves: Data tampering and security issues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28536"/>
              <a:ext cx="7595344" cy="1385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7468" indent="-203734" lvl="1">
                <a:lnSpc>
                  <a:spcPts val="26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8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Blockchain’</a:t>
              </a:r>
              <a:r>
                <a:rPr lang="en-US" sz="1887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immutability ensures no unauthorized data changes.</a:t>
              </a:r>
            </a:p>
            <a:p>
              <a:pPr algn="l" marL="407468" indent="-203734" lvl="1">
                <a:lnSpc>
                  <a:spcPts val="264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87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All</a:t>
              </a:r>
              <a:r>
                <a:rPr lang="en-US" sz="1887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credentials remain permanently verifiable.</a:t>
              </a:r>
            </a:p>
            <a:p>
              <a:pPr algn="l" marL="0" indent="0" lvl="0">
                <a:lnSpc>
                  <a:spcPts val="26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80290" y="5197559"/>
            <a:ext cx="4802665" cy="3253396"/>
            <a:chOff x="0" y="0"/>
            <a:chExt cx="6403554" cy="433786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403554" cy="185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👤 Decentralized Identity Management</a:t>
              </a:r>
            </a:p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Solves:Overauthority to admins looking over at the data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265222"/>
              <a:ext cx="6403554" cy="2072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Each use</a:t>
              </a: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has a unique blockchain ID (DID) to securely manage personal data.</a:t>
              </a:r>
            </a:p>
            <a:p>
              <a:pPr algn="l" marL="388623" indent="-194312" lvl="1">
                <a:lnSpc>
                  <a:spcPts val="25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1800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tudents control who can access their records.</a:t>
              </a:r>
            </a:p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33450"/>
            <a:ext cx="1199189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 spc="-351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App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854828" y="2853828"/>
            <a:ext cx="10287000" cy="4579344"/>
          </a:xfrm>
          <a:custGeom>
            <a:avLst/>
            <a:gdLst/>
            <a:ahLst/>
            <a:cxnLst/>
            <a:rect r="r" b="b" t="t" l="l"/>
            <a:pathLst>
              <a:path h="4579344" w="10287000">
                <a:moveTo>
                  <a:pt x="0" y="0"/>
                </a:moveTo>
                <a:lnTo>
                  <a:pt x="10287000" y="0"/>
                </a:lnTo>
                <a:lnTo>
                  <a:pt x="10287000" y="4579344"/>
                </a:lnTo>
                <a:lnTo>
                  <a:pt x="0" y="457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24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6275484" y="2853828"/>
            <a:ext cx="10287000" cy="4579344"/>
          </a:xfrm>
          <a:custGeom>
            <a:avLst/>
            <a:gdLst/>
            <a:ahLst/>
            <a:cxnLst/>
            <a:rect r="r" b="b" t="t" l="l"/>
            <a:pathLst>
              <a:path h="4579344" w="10287000">
                <a:moveTo>
                  <a:pt x="0" y="0"/>
                </a:moveTo>
                <a:lnTo>
                  <a:pt x="10287000" y="0"/>
                </a:lnTo>
                <a:lnTo>
                  <a:pt x="10287000" y="4579344"/>
                </a:lnTo>
                <a:lnTo>
                  <a:pt x="0" y="457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24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470" y="2921541"/>
            <a:ext cx="16770732" cy="4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4"/>
              </a:lnSpc>
            </a:pPr>
            <a:r>
              <a:rPr lang="en-US" sz="2227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DAG3ia5S7Jg</dc:identifier>
  <dcterms:modified xsi:type="dcterms:W3CDTF">2011-08-01T06:04:30Z</dcterms:modified>
  <cp:revision>1</cp:revision>
  <dc:title>Presented by Aarav &amp; Tarun</dc:title>
</cp:coreProperties>
</file>